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Roboto"/>
      <p:regular r:id="rId71"/>
      <p:bold r:id="rId72"/>
      <p:italic r:id="rId73"/>
      <p:boldItalic r:id="rId74"/>
    </p:embeddedFont>
    <p:embeddedFont>
      <p:font typeface="Playfair Display"/>
      <p:regular r:id="rId75"/>
      <p:bold r:id="rId76"/>
      <p:italic r:id="rId77"/>
      <p:boldItalic r:id="rId78"/>
    </p:embeddedFont>
    <p:embeddedFont>
      <p:font typeface="Lato"/>
      <p:regular r:id="rId79"/>
      <p:bold r:id="rId80"/>
      <p:italic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83" roundtripDataSignature="AMtx7miPBUa6IOUb+EJlWIHq2+Y9a/DX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F9FCB2-0B92-44AC-8A80-DD99F729D598}">
  <a:tblStyle styleId="{29F9FCB2-0B92-44AC-8A80-DD99F729D59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customschemas.google.com/relationships/presentationmetadata" Target="meta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Lato-bold.fntdata"/><Relationship Id="rId82" Type="http://schemas.openxmlformats.org/officeDocument/2006/relationships/font" Target="fonts/Lato-boldItalic.fntdata"/><Relationship Id="rId81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italic.fntdata"/><Relationship Id="rId72" Type="http://schemas.openxmlformats.org/officeDocument/2006/relationships/font" Target="fonts/Roboto-bold.fntdata"/><Relationship Id="rId31" Type="http://schemas.openxmlformats.org/officeDocument/2006/relationships/slide" Target="slides/slide25.xml"/><Relationship Id="rId75" Type="http://schemas.openxmlformats.org/officeDocument/2006/relationships/font" Target="fonts/PlayfairDisplay-regular.fntdata"/><Relationship Id="rId30" Type="http://schemas.openxmlformats.org/officeDocument/2006/relationships/slide" Target="slides/slide24.xml"/><Relationship Id="rId74" Type="http://schemas.openxmlformats.org/officeDocument/2006/relationships/font" Target="fonts/Roboto-boldItalic.fntdata"/><Relationship Id="rId33" Type="http://schemas.openxmlformats.org/officeDocument/2006/relationships/slide" Target="slides/slide27.xml"/><Relationship Id="rId77" Type="http://schemas.openxmlformats.org/officeDocument/2006/relationships/font" Target="fonts/PlayfairDisplay-italic.fntdata"/><Relationship Id="rId32" Type="http://schemas.openxmlformats.org/officeDocument/2006/relationships/slide" Target="slides/slide26.xml"/><Relationship Id="rId76" Type="http://schemas.openxmlformats.org/officeDocument/2006/relationships/font" Target="fonts/PlayfairDisplay-bold.fntdata"/><Relationship Id="rId35" Type="http://schemas.openxmlformats.org/officeDocument/2006/relationships/slide" Target="slides/slide29.xml"/><Relationship Id="rId79" Type="http://schemas.openxmlformats.org/officeDocument/2006/relationships/font" Target="fonts/Lato-regular.fntdata"/><Relationship Id="rId34" Type="http://schemas.openxmlformats.org/officeDocument/2006/relationships/slide" Target="slides/slide28.xml"/><Relationship Id="rId78" Type="http://schemas.openxmlformats.org/officeDocument/2006/relationships/font" Target="fonts/PlayfairDisplay-boldItalic.fntdata"/><Relationship Id="rId71" Type="http://schemas.openxmlformats.org/officeDocument/2006/relationships/font" Target="fonts/Roboto-regular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ay-atlas.com/blog/2021/02/23/flutter-cn-andoird-studio-develop-tutorial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thelp.ithome.com.tw/articles/10189220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windows參考網址：</a:t>
            </a:r>
            <a:r>
              <a:rPr lang="zh-TW" u="sng">
                <a:solidFill>
                  <a:schemeClr val="hlink"/>
                </a:solidFill>
              </a:rPr>
              <a:t>https://www.dotblogs.com.tw/supershowwei/2022/07/18/the-process-that-install-flutter-in-android-studio-on-windows-to-successfully-opening-the-sample-app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mac參考網址：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https://clay-atlas.com/blog/2021/02/23/flutter-cn-andoird-studio-develop-tutorial/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參考：</a:t>
            </a:r>
            <a:r>
              <a:rPr lang="zh-TW" u="sng">
                <a:solidFill>
                  <a:schemeClr val="hlink"/>
                </a:solidFill>
                <a:hlinkClick r:id="rId2"/>
              </a:rPr>
              <a:t>https://ithelp.ithome.com.tw/articles/10189220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When you want to add package or asset (image), edit this file.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When you want to add package or asset (image), edit this file.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回上一頁，materialapp是一個widget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https://docs.flutter.dev/ui/widgets/material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9" name="Google Shape;339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4" name="Google Shape;354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3" name="Google Shape;373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39b342bb2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239b342bb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6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6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6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36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5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45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" name="Google Shape;1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800">
                <a:solidFill>
                  <a:schemeClr val="dk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800">
                <a:solidFill>
                  <a:schemeClr val="dk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8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" name="Google Shape;22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Google Shape;25;p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p43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41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" name="Google Shape;44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i="0" sz="32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eveloper.android.com/studio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6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41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flutter.dev/get-started/insta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allery.flutter.dev/#/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7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Relationship Id="rId4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Relationship Id="rId4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Relationship Id="rId4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4.png"/><Relationship Id="rId4" Type="http://schemas.openxmlformats.org/officeDocument/2006/relationships/image" Target="../media/image6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2.png"/><Relationship Id="rId4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docs.flutter.dev/ui/layout/tutorial" TargetMode="External"/><Relationship Id="rId4" Type="http://schemas.openxmlformats.org/officeDocument/2006/relationships/image" Target="../media/image6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/>
              <a:t>Flutter Course 1</a:t>
            </a:r>
            <a:endParaRPr/>
          </a:p>
        </p:txBody>
      </p:sp>
      <p:sp>
        <p:nvSpPr>
          <p:cNvPr id="60" name="Google Shape;60;p1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2023/08/04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檢查缺什麼套件</a:t>
            </a:r>
            <a:endParaRPr/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叫出命令列/終端機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輸入flutter doctor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27" name="Google Shape;1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50" y="1915925"/>
            <a:ext cx="6617900" cy="31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0375" y="179025"/>
            <a:ext cx="5169124" cy="23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下載Andriod Studio</a:t>
            </a:r>
            <a:endParaRPr/>
          </a:p>
        </p:txBody>
      </p:sp>
      <p:sp>
        <p:nvSpPr>
          <p:cNvPr id="134" name="Google Shape;134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官方下載連結</a:t>
            </a:r>
            <a:endParaRPr/>
          </a:p>
        </p:txBody>
      </p:sp>
      <p:pic>
        <p:nvPicPr>
          <p:cNvPr id="135" name="Google Shape;13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2850" y="1606100"/>
            <a:ext cx="7449923" cy="319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Andriod SDK-Windows</a:t>
            </a:r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  <a:highlight>
                  <a:schemeClr val="lt1"/>
                </a:highlight>
              </a:rPr>
              <a:t>點擊右上角，並選取SDK Manager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  <a:highlight>
                  <a:schemeClr val="lt1"/>
                </a:highlight>
              </a:rPr>
              <a:t>點選SDK Tools，跟著圖片打勾</a:t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pic>
        <p:nvPicPr>
          <p:cNvPr id="142" name="Google Shape;142;p13"/>
          <p:cNvPicPr preferRelativeResize="0"/>
          <p:nvPr/>
        </p:nvPicPr>
        <p:blipFill rotWithShape="1">
          <a:blip r:embed="rId3">
            <a:alphaModFix/>
          </a:blip>
          <a:srcRect b="0" l="40359" r="0" t="0"/>
          <a:stretch/>
        </p:blipFill>
        <p:spPr>
          <a:xfrm>
            <a:off x="518382" y="1969672"/>
            <a:ext cx="3528085" cy="120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9675" y="1616033"/>
            <a:ext cx="4632645" cy="3370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3"/>
          <p:cNvSpPr/>
          <p:nvPr/>
        </p:nvSpPr>
        <p:spPr>
          <a:xfrm>
            <a:off x="2475517" y="2203767"/>
            <a:ext cx="193727" cy="20531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2451425" y="2838863"/>
            <a:ext cx="1621568" cy="1230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3"/>
          <p:cNvSpPr/>
          <p:nvPr/>
        </p:nvSpPr>
        <p:spPr>
          <a:xfrm>
            <a:off x="5315220" y="2207599"/>
            <a:ext cx="3517080" cy="2496301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Andriod SDK-Mac</a:t>
            </a:r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在終端機輸入</a:t>
            </a:r>
            <a:endParaRPr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accent1"/>
                </a:solidFill>
                <a:highlight>
                  <a:schemeClr val="lt1"/>
                </a:highlight>
              </a:rPr>
              <a:t>flutter doctor --android-licenses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在Andriod Studio下載flutter、dart插件</a:t>
            </a:r>
            <a:endParaRPr/>
          </a:p>
        </p:txBody>
      </p:sp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於Plugins中輸入flutter，點擊第一個並安裝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59" name="Google Shape;159;p15"/>
          <p:cNvPicPr preferRelativeResize="0"/>
          <p:nvPr/>
        </p:nvPicPr>
        <p:blipFill rotWithShape="1">
          <a:blip r:embed="rId3">
            <a:alphaModFix/>
          </a:blip>
          <a:srcRect b="1652" l="0" r="0" t="1662"/>
          <a:stretch/>
        </p:blipFill>
        <p:spPr>
          <a:xfrm>
            <a:off x="923850" y="1759375"/>
            <a:ext cx="6186035" cy="193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5"/>
          <p:cNvSpPr/>
          <p:nvPr/>
        </p:nvSpPr>
        <p:spPr>
          <a:xfrm>
            <a:off x="923850" y="3077300"/>
            <a:ext cx="1683300" cy="303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2607150" y="2213725"/>
            <a:ext cx="4502700" cy="821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Create a new project</a:t>
            </a:r>
            <a:endParaRPr/>
          </a:p>
        </p:txBody>
      </p:sp>
      <p:sp>
        <p:nvSpPr>
          <p:cNvPr id="167" name="Google Shape;1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Projects &gt; new flutter project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Flutter &gt; next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8" name="Google Shape;1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834" y="927250"/>
            <a:ext cx="5125214" cy="14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 rotWithShape="1">
          <a:blip r:embed="rId4">
            <a:alphaModFix/>
          </a:blip>
          <a:srcRect b="46310" l="0" r="0" t="0"/>
          <a:stretch/>
        </p:blipFill>
        <p:spPr>
          <a:xfrm>
            <a:off x="486425" y="2571750"/>
            <a:ext cx="5287451" cy="216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/>
          <p:nvPr/>
        </p:nvSpPr>
        <p:spPr>
          <a:xfrm>
            <a:off x="3955825" y="1532920"/>
            <a:ext cx="1372200" cy="202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6703802" y="1117230"/>
            <a:ext cx="905100" cy="202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486425" y="4119228"/>
            <a:ext cx="1286400" cy="241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Create a new project</a:t>
            </a:r>
            <a:endParaRPr/>
          </a:p>
        </p:txBody>
      </p: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選擇要儲存專案的位置/資料夾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為你的專案取名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79" name="Google Shape;1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2675" y="1207775"/>
            <a:ext cx="4703951" cy="362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8300" y="751636"/>
            <a:ext cx="5425698" cy="182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201" y="2302250"/>
            <a:ext cx="3760477" cy="25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設定模擬器</a:t>
            </a:r>
            <a:endParaRPr/>
          </a:p>
        </p:txBody>
      </p:sp>
      <p:sp>
        <p:nvSpPr>
          <p:cNvPr id="187" name="Google Shape;1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點擊右上角Device Manager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選擇你要的手機及版本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8132167" y="721725"/>
            <a:ext cx="262800" cy="2616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4125" y="2302250"/>
            <a:ext cx="3497701" cy="25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Run your app</a:t>
            </a:r>
            <a:endParaRPr/>
          </a:p>
        </p:txBody>
      </p:sp>
      <p:sp>
        <p:nvSpPr>
          <p:cNvPr id="195" name="Google Shape;1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點擊Device Manager上的三角形啟動它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右上角可選取你要的模擬器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點擊Run(綠色三角形)將你的專案跑起來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6025" y="548150"/>
            <a:ext cx="3786274" cy="16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375" y="2619773"/>
            <a:ext cx="4778074" cy="1876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 rotWithShape="1">
          <a:blip r:embed="rId5">
            <a:alphaModFix/>
          </a:blip>
          <a:srcRect b="7851" l="0" r="0" t="0"/>
          <a:stretch/>
        </p:blipFill>
        <p:spPr>
          <a:xfrm>
            <a:off x="5687550" y="2227225"/>
            <a:ext cx="2503225" cy="271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/>
          <p:nvPr/>
        </p:nvSpPr>
        <p:spPr>
          <a:xfrm>
            <a:off x="7747225" y="1434075"/>
            <a:ext cx="324300" cy="328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/>
          <p:nvPr/>
        </p:nvSpPr>
        <p:spPr>
          <a:xfrm>
            <a:off x="489965" y="2563850"/>
            <a:ext cx="1116600" cy="282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6483575" y="2174800"/>
            <a:ext cx="240300" cy="282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Build mode</a:t>
            </a:r>
            <a:endParaRPr/>
          </a:p>
        </p:txBody>
      </p:sp>
      <p:sp>
        <p:nvSpPr>
          <p:cNvPr id="207" name="Google Shape;2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Full restart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Recompiles the Java/Kotlin/ObjC/Swift code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Take the longest </a:t>
            </a:r>
            <a:endParaRPr>
              <a:solidFill>
                <a:schemeClr val="accent1"/>
              </a:solidFill>
            </a:endParaRPr>
          </a:p>
          <a:p>
            <a:pPr indent="0" lvl="1" marL="596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Hot reload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Load code change into VM 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Preserve app state(doesn’t rerun main() or initState())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Fastest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一張含有 螢幕擷取畫面, 圖形, 設計 的圖片&#10;&#10;自動產生的描述" id="208" name="Google Shape;2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7261" y="1152475"/>
            <a:ext cx="18034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/>
          <p:nvPr/>
        </p:nvSpPr>
        <p:spPr>
          <a:xfrm>
            <a:off x="2380702" y="1184279"/>
            <a:ext cx="275034" cy="282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一張含有 螢幕擷取畫面, 圖形, 設計 的圖片&#10;&#10;自動產生的描述" id="210" name="Google Shape;2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7261" y="2410293"/>
            <a:ext cx="18034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/>
          <p:nvPr/>
        </p:nvSpPr>
        <p:spPr>
          <a:xfrm>
            <a:off x="3695872" y="2437681"/>
            <a:ext cx="275034" cy="282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下載Flutter安裝包以及解壓縮</a:t>
            </a:r>
            <a:endParaRPr/>
          </a:p>
        </p:txBody>
      </p:sp>
      <p:sp>
        <p:nvSpPr>
          <p:cNvPr id="66" name="Google Shape;6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官方下載連結</a:t>
            </a:r>
            <a:endParaRPr/>
          </a:p>
        </p:txBody>
      </p:sp>
      <p:pic>
        <p:nvPicPr>
          <p:cNvPr id="67" name="Google Shape;6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338" y="1834975"/>
            <a:ext cx="7217325" cy="28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"/>
          <p:cNvSpPr txBox="1"/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/>
              <a:t>About Flutter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About Flutter</a:t>
            </a:r>
            <a:endParaRPr/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UI framework developed by Google</a:t>
            </a:r>
            <a:endParaRPr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>
                <a:solidFill>
                  <a:schemeClr val="accent1"/>
                </a:solidFill>
              </a:rPr>
              <a:t>Use Dart programming language</a:t>
            </a:r>
            <a:endParaRPr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zh-TW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Maintain one codebase and deploy to multiple platforms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Gallery</a:t>
            </a:r>
            <a:endParaRPr/>
          </a:p>
        </p:txBody>
      </p: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725" y="1017450"/>
            <a:ext cx="6931323" cy="39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Material 3</a:t>
            </a:r>
            <a:endParaRPr/>
          </a:p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6" name="Google Shape;23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8520602" cy="3507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Material 3</a:t>
            </a:r>
            <a:endParaRPr/>
          </a:p>
        </p:txBody>
      </p:sp>
      <p:sp>
        <p:nvSpPr>
          <p:cNvPr id="242" name="Google Shape;2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707775"/>
            <a:ext cx="8520599" cy="2068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800">
                <a:latin typeface="Lato"/>
                <a:ea typeface="Lato"/>
                <a:cs typeface="Lato"/>
                <a:sym typeface="Lato"/>
              </a:rPr>
              <a:t>Project Structure - pubspec.yaml</a:t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Define your project</a:t>
            </a:r>
            <a:endParaRPr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accent1"/>
                </a:solidFill>
              </a:rPr>
              <a:t>Project name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accent1"/>
                </a:solidFill>
              </a:rPr>
              <a:t>Flutter version used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accent1"/>
                </a:solidFill>
              </a:rPr>
              <a:t>Package used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accent1"/>
                </a:solidFill>
              </a:rPr>
              <a:t>Asset used</a:t>
            </a:r>
            <a:endParaRPr sz="16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Add package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Add assets (e.g., image, etc.)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一張含有 文字, 螢幕擷取畫面, 軟體, 電腦圖示 的圖片&#10;&#10;自動產生的描述" id="250" name="Google Shape;2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8548" y="251261"/>
            <a:ext cx="3043752" cy="4733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/>
          <p:nvPr/>
        </p:nvSpPr>
        <p:spPr>
          <a:xfrm>
            <a:off x="6193823" y="4122305"/>
            <a:ext cx="2393585" cy="219107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一張含有 文字, 螢幕擷取畫面, 軟體, 電腦圖示 的圖片&#10;&#10;自動產生的描述" id="256" name="Google Shape;2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2186" y="213505"/>
            <a:ext cx="2918340" cy="453864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800">
                <a:latin typeface="Lato"/>
                <a:ea typeface="Lato"/>
                <a:cs typeface="Lato"/>
                <a:sym typeface="Lato"/>
              </a:rPr>
              <a:t>Project Structure</a:t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lib/</a:t>
            </a:r>
            <a:endParaRPr>
              <a:solidFill>
                <a:schemeClr val="accent1"/>
              </a:solidFill>
            </a:endParaRPr>
          </a:p>
          <a:p>
            <a:pPr indent="-3302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zh-TW" sz="1600">
                <a:solidFill>
                  <a:schemeClr val="accent1"/>
                </a:solidFill>
              </a:rPr>
              <a:t>Where you put all your source code.</a:t>
            </a:r>
            <a:endParaRPr sz="16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main.dart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600">
                <a:solidFill>
                  <a:schemeClr val="accent1"/>
                </a:solidFill>
              </a:rPr>
              <a:t>Where everything start.</a:t>
            </a:r>
            <a:endParaRPr sz="1600"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600">
                <a:solidFill>
                  <a:schemeClr val="accent1"/>
                </a:solidFill>
              </a:rPr>
              <a:t>Main entry point for the program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6421074" y="1790104"/>
            <a:ext cx="1577937" cy="18766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8"/>
          <p:cNvSpPr/>
          <p:nvPr/>
        </p:nvSpPr>
        <p:spPr>
          <a:xfrm>
            <a:off x="6590599" y="1998947"/>
            <a:ext cx="1408411" cy="187662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Import packages</a:t>
            </a:r>
            <a:endParaRPr/>
          </a:p>
        </p:txBody>
      </p:sp>
      <p:sp>
        <p:nvSpPr>
          <p:cNvPr id="266" name="Google Shape;266;p29"/>
          <p:cNvSpPr txBox="1"/>
          <p:nvPr>
            <p:ph idx="1" type="body"/>
          </p:nvPr>
        </p:nvSpPr>
        <p:spPr>
          <a:xfrm>
            <a:off x="311700" y="1152475"/>
            <a:ext cx="3407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Directory structure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6425" y="1812500"/>
            <a:ext cx="5591275" cy="67188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/>
          <p:nvPr>
            <p:ph idx="1" type="body"/>
          </p:nvPr>
        </p:nvSpPr>
        <p:spPr>
          <a:xfrm>
            <a:off x="4070650" y="1152475"/>
            <a:ext cx="20988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main.dart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一張含有 文字, 螢幕擷取畫面, 字型, 軟體 的圖片&#10;&#10;自動產生的描述" id="269" name="Google Shape;269;p29"/>
          <p:cNvPicPr preferRelativeResize="0"/>
          <p:nvPr/>
        </p:nvPicPr>
        <p:blipFill rotWithShape="1">
          <a:blip r:embed="rId4">
            <a:alphaModFix/>
          </a:blip>
          <a:srcRect b="0" l="0" r="14850" t="0"/>
          <a:stretch/>
        </p:blipFill>
        <p:spPr>
          <a:xfrm>
            <a:off x="523709" y="1776321"/>
            <a:ext cx="2689114" cy="269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6984"/>
              <a:buNone/>
            </a:pPr>
            <a:r>
              <a:rPr lang="zh-TW" sz="2800">
                <a:latin typeface="Lato"/>
                <a:ea typeface="Lato"/>
                <a:cs typeface="Lato"/>
                <a:sym typeface="Lato"/>
              </a:rPr>
              <a:t>Basic Code Structure</a:t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6" name="Google Shape;27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8129081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0"/>
          <p:cNvSpPr/>
          <p:nvPr/>
        </p:nvSpPr>
        <p:spPr>
          <a:xfrm>
            <a:off x="889250" y="1152475"/>
            <a:ext cx="6689700" cy="363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889250" y="2941900"/>
            <a:ext cx="5891400" cy="363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889250" y="3508600"/>
            <a:ext cx="5891400" cy="9579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889250" y="1950275"/>
            <a:ext cx="3142800" cy="7881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7578950" y="1152475"/>
            <a:ext cx="92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TW" sz="17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Import</a:t>
            </a:r>
            <a:endParaRPr b="1" i="0" sz="17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4245100" y="2005650"/>
            <a:ext cx="167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TW" sz="17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main function</a:t>
            </a:r>
            <a:endParaRPr b="1" i="0" sz="170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6822650" y="2900350"/>
            <a:ext cx="109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TW" sz="17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widget 1</a:t>
            </a:r>
            <a:endParaRPr b="1" i="0" sz="17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30"/>
          <p:cNvSpPr txBox="1"/>
          <p:nvPr/>
        </p:nvSpPr>
        <p:spPr>
          <a:xfrm>
            <a:off x="6822650" y="3764350"/>
            <a:ext cx="167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TW" sz="1700" u="none" cap="none" strike="noStrike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widget 2</a:t>
            </a:r>
            <a:endParaRPr b="1" i="0" sz="1700" u="none" cap="none" strike="noStrike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Widget</a:t>
            </a:r>
            <a:endParaRPr/>
          </a:p>
        </p:txBody>
      </p:sp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71950"/>
            <a:ext cx="3431299" cy="264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0775" y="818850"/>
            <a:ext cx="5045051" cy="38661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/>
          <p:nvPr/>
        </p:nvSpPr>
        <p:spPr>
          <a:xfrm>
            <a:off x="4266450" y="758275"/>
            <a:ext cx="422400" cy="2592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1"/>
          <p:cNvSpPr/>
          <p:nvPr/>
        </p:nvSpPr>
        <p:spPr>
          <a:xfrm>
            <a:off x="5164525" y="758250"/>
            <a:ext cx="1140900" cy="2592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3981425" y="1017450"/>
            <a:ext cx="1707600" cy="152400"/>
          </a:xfrm>
          <a:prstGeom prst="rect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1"/>
          <p:cNvSpPr txBox="1"/>
          <p:nvPr/>
        </p:nvSpPr>
        <p:spPr>
          <a:xfrm>
            <a:off x="5689150" y="977025"/>
            <a:ext cx="1374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zh-TW" sz="1500" u="none" cap="none" strike="noStrike">
                <a:solidFill>
                  <a:srgbClr val="9900FF"/>
                </a:solidFill>
                <a:latin typeface="Lato"/>
                <a:ea typeface="Lato"/>
                <a:cs typeface="Lato"/>
                <a:sym typeface="Lato"/>
              </a:rPr>
              <a:t>constructor</a:t>
            </a:r>
            <a:endParaRPr b="1" i="0" sz="1500" u="none" cap="none" strike="noStrike">
              <a:solidFill>
                <a:srgbClr val="99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31"/>
          <p:cNvSpPr/>
          <p:nvPr/>
        </p:nvSpPr>
        <p:spPr>
          <a:xfrm>
            <a:off x="3981425" y="1472875"/>
            <a:ext cx="4941300" cy="30960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設定環境變數-Windows</a:t>
            </a:r>
            <a:endParaRPr/>
          </a:p>
        </p:txBody>
      </p: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搜尋，輸入「環境變數」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3">
            <a:alphaModFix/>
          </a:blip>
          <a:srcRect b="0" l="3081" r="0" t="0"/>
          <a:stretch/>
        </p:blipFill>
        <p:spPr>
          <a:xfrm>
            <a:off x="4024197" y="1017450"/>
            <a:ext cx="4897901" cy="38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Build Method</a:t>
            </a:r>
            <a:endParaRPr/>
          </a:p>
        </p:txBody>
      </p:sp>
      <p:sp>
        <p:nvSpPr>
          <p:cNvPr id="303" name="Google Shape;30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04" name="Google Shape;3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8549" y="1571375"/>
            <a:ext cx="6026901" cy="24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Scaffold （鷹架）</a:t>
            </a:r>
            <a:endParaRPr/>
          </a:p>
        </p:txBody>
      </p:sp>
      <p:sp>
        <p:nvSpPr>
          <p:cNvPr id="310" name="Google Shape;31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412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App bar</a:t>
            </a:r>
            <a:endParaRPr>
              <a:solidFill>
                <a:schemeClr val="accent1"/>
              </a:solidFill>
            </a:endParaRPr>
          </a:p>
          <a:p>
            <a:pPr indent="-285750" lvl="0" marL="412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endParaRPr>
              <a:solidFill>
                <a:schemeClr val="accent1"/>
              </a:solidFill>
            </a:endParaRPr>
          </a:p>
          <a:p>
            <a:pPr indent="-285750" lvl="0" marL="412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Bottom navigation bar</a:t>
            </a:r>
            <a:endParaRPr>
              <a:solidFill>
                <a:schemeClr val="accent1"/>
              </a:solidFill>
            </a:endParaRPr>
          </a:p>
          <a:p>
            <a:pPr indent="-285750" lvl="0" marL="412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Floating action button</a:t>
            </a:r>
            <a:endParaRPr>
              <a:solidFill>
                <a:schemeClr val="accent1"/>
              </a:solidFill>
            </a:endParaRPr>
          </a:p>
          <a:p>
            <a:pPr indent="-171450" lvl="0" marL="28575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一張含有 通訊設備, 小工具, 行動裝置, 可攜式通訊裝置 的圖片&#10;&#10;自動產生的描述" id="311" name="Google Shape;3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7646" y="330897"/>
            <a:ext cx="2460077" cy="46404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字型, 設計 的圖片&#10;&#10;自動產生的描述" id="312" name="Google Shape;31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3901" y="2221177"/>
            <a:ext cx="2161285" cy="275015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/>
          <p:nvPr/>
        </p:nvSpPr>
        <p:spPr>
          <a:xfrm>
            <a:off x="3837298" y="742347"/>
            <a:ext cx="2229547" cy="394225"/>
          </a:xfrm>
          <a:prstGeom prst="rect">
            <a:avLst/>
          </a:prstGeom>
          <a:noFill/>
          <a:ln cap="flat" cmpd="sng" w="28575">
            <a:solidFill>
              <a:srgbClr val="EF0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3"/>
          <p:cNvSpPr/>
          <p:nvPr/>
        </p:nvSpPr>
        <p:spPr>
          <a:xfrm>
            <a:off x="3837298" y="1187236"/>
            <a:ext cx="2229547" cy="3381639"/>
          </a:xfrm>
          <a:prstGeom prst="rect">
            <a:avLst/>
          </a:prstGeom>
          <a:noFill/>
          <a:ln cap="flat" cmpd="sng" w="2857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3"/>
          <p:cNvSpPr/>
          <p:nvPr/>
        </p:nvSpPr>
        <p:spPr>
          <a:xfrm>
            <a:off x="5677231" y="4182386"/>
            <a:ext cx="365226" cy="386489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3"/>
          <p:cNvSpPr/>
          <p:nvPr/>
        </p:nvSpPr>
        <p:spPr>
          <a:xfrm>
            <a:off x="6559576" y="4150325"/>
            <a:ext cx="2161285" cy="497916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6206497" y="673955"/>
            <a:ext cx="1337057" cy="446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TW" sz="1700" u="none" cap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App bar</a:t>
            </a:r>
            <a:endParaRPr b="1" i="0" sz="1700" u="none" cap="none" strike="noStrik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6206496" y="1278000"/>
            <a:ext cx="1337057" cy="446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TW" sz="1700" u="none" cap="none" strike="noStrike">
                <a:solidFill>
                  <a:srgbClr val="92D050"/>
                </a:solidFill>
                <a:latin typeface="Lato"/>
                <a:ea typeface="Lato"/>
                <a:cs typeface="Lato"/>
                <a:sym typeface="Lato"/>
              </a:rPr>
              <a:t>Body</a:t>
            </a:r>
            <a:endParaRPr b="1" i="0" sz="1700" u="none" cap="none" strike="noStrike">
              <a:solidFill>
                <a:srgbClr val="92D05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33"/>
          <p:cNvSpPr txBox="1"/>
          <p:nvPr/>
        </p:nvSpPr>
        <p:spPr>
          <a:xfrm>
            <a:off x="3837031" y="3789477"/>
            <a:ext cx="2605002" cy="446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TW" sz="1700" u="none" cap="none" strike="noStrike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Floating action button</a:t>
            </a:r>
            <a:endParaRPr b="1" i="0" sz="1700" u="none" cap="none" strike="noStrike">
              <a:solidFill>
                <a:srgbClr val="0070C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3"/>
          <p:cNvSpPr txBox="1"/>
          <p:nvPr/>
        </p:nvSpPr>
        <p:spPr>
          <a:xfrm>
            <a:off x="6206496" y="3687942"/>
            <a:ext cx="2514365" cy="4462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zh-TW" sz="1700" u="none" cap="none" strike="noStrike">
                <a:solidFill>
                  <a:srgbClr val="FFC000"/>
                </a:solidFill>
                <a:latin typeface="Lato"/>
                <a:ea typeface="Lato"/>
                <a:cs typeface="Lato"/>
                <a:sym typeface="Lato"/>
              </a:rPr>
              <a:t>Bottom navigation bar</a:t>
            </a:r>
            <a:endParaRPr b="1" i="0" sz="1700" u="none" cap="none" strike="noStrike">
              <a:solidFill>
                <a:srgbClr val="FFC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type="title"/>
          </p:nvPr>
        </p:nvSpPr>
        <p:spPr>
          <a:xfrm>
            <a:off x="311700" y="399588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Dart </a:t>
            </a:r>
            <a:r>
              <a:rPr lang="zh-TW">
                <a:solidFill>
                  <a:schemeClr val="dk1"/>
                </a:solidFill>
              </a:rPr>
              <a:t>variable</a:t>
            </a:r>
            <a:r>
              <a:rPr lang="zh-TW"/>
              <a:t> type 變數型態</a:t>
            </a:r>
            <a:endParaRPr b="0"/>
          </a:p>
        </p:txBody>
      </p:sp>
      <p:graphicFrame>
        <p:nvGraphicFramePr>
          <p:cNvPr id="326" name="Google Shape;326;p34"/>
          <p:cNvGraphicFramePr/>
          <p:nvPr/>
        </p:nvGraphicFramePr>
        <p:xfrm>
          <a:off x="1391862" y="17691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{29F9FCB2-0B92-44AC-8A80-DD99F729D598}</a:tableStyleId>
              </a:tblPr>
              <a:tblGrid>
                <a:gridCol w="2120100"/>
                <a:gridCol w="1237700"/>
                <a:gridCol w="3002475"/>
              </a:tblGrid>
              <a:tr h="37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Data type 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Keyword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Description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Number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Int, double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數值型態，又分成整數及浮點數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Strings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String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字串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Booleans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bool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分成True和false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Lists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List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有序陣列物件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2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Maps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Map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zh-TW" sz="1400" u="none" cap="none" strike="noStrike">
                          <a:solidFill>
                            <a:schemeClr val="accent1"/>
                          </a:solidFill>
                        </a:rPr>
                        <a:t>Key-Value pairs</a:t>
                      </a:r>
                      <a:endParaRPr sz="1400" u="none" cap="none" strike="noStrike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Variable declaration(變數宣告)</a:t>
            </a:r>
            <a:br>
              <a:rPr lang="zh-TW"/>
            </a:br>
            <a:endParaRPr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const: constant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final: constant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var: normal variable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dynamic: same as var, but can change variable type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一張含有 文字, 螢幕擷取畫面, 字型, 數字 的圖片&#10;&#10;自動產生的描述" id="333" name="Google Shape;33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552" y="2849223"/>
            <a:ext cx="3420000" cy="162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字型 的圖片&#10;&#10;自動產生的描述" id="334" name="Google Shape;33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9284" y="2932742"/>
            <a:ext cx="4084212" cy="144853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/>
          <p:nvPr/>
        </p:nvSpPr>
        <p:spPr>
          <a:xfrm>
            <a:off x="788276" y="4111648"/>
            <a:ext cx="1399978" cy="239636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8"/>
          <p:cNvSpPr/>
          <p:nvPr/>
        </p:nvSpPr>
        <p:spPr>
          <a:xfrm>
            <a:off x="4572000" y="3903541"/>
            <a:ext cx="1223404" cy="23333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Variable declaration</a:t>
            </a:r>
            <a:endParaRPr/>
          </a:p>
        </p:txBody>
      </p:sp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Declare b as nullable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一張含有 文字, 螢幕擷取畫面, 字型, 數字 的圖片&#10;&#10;自動產生的描述" id="343" name="Google Shape;34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419" y="1641779"/>
            <a:ext cx="25273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字型, 設計, 螢幕擷取畫面 的圖片&#10;&#10;自動產生的描述" id="344" name="Google Shape;34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7008" y="3102279"/>
            <a:ext cx="7366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Name function parameters</a:t>
            </a:r>
            <a:endParaRPr/>
          </a:p>
        </p:txBody>
      </p:sp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Pass parameter by name.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Named parameter are default optional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 can add required keyword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Assign default value with “ : ”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一張含有 文字, 螢幕擷取畫面, 字型 的圖片&#10;&#10;自動產生的描述" id="351" name="Google Shape;35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5962" y="1622066"/>
            <a:ext cx="3866338" cy="2644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zh-TW" sz="2900">
                <a:latin typeface="Playfair Display"/>
                <a:ea typeface="Playfair Display"/>
                <a:cs typeface="Playfair Display"/>
                <a:sym typeface="Playfair Display"/>
              </a:rPr>
              <a:t>Positional function parameters</a:t>
            </a:r>
            <a:endParaRPr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7" name="Google Shape;357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Pass parameter by position (i.e. position matters.) 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Positional parameter are default required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You can add [ ] to make it optional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Assign default value with “:”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一張含有 文字, 螢幕擷取畫面, 字型, 數字 的圖片&#10;&#10;自動產生的描述" id="358" name="Google Shape;35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9440" y="1796994"/>
            <a:ext cx="3287960" cy="2906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Android studio tip 1</a:t>
            </a:r>
            <a:br>
              <a:rPr lang="zh-TW"/>
            </a:br>
            <a:br>
              <a:rPr lang="zh-TW"/>
            </a:br>
            <a:endParaRPr/>
          </a:p>
        </p:txBody>
      </p:sp>
      <p:sp>
        <p:nvSpPr>
          <p:cNvPr id="364" name="Google Shape;36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Code formating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Windows: ctrl + alt + L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IOS: options + command + L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Android studio tip 2</a:t>
            </a:r>
            <a:br>
              <a:rPr lang="zh-TW"/>
            </a:br>
            <a:br>
              <a:rPr lang="zh-TW"/>
            </a:br>
            <a:endParaRPr/>
          </a:p>
        </p:txBody>
      </p:sp>
      <p:sp>
        <p:nvSpPr>
          <p:cNvPr id="370" name="Google Shape;37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Windows: alt + enter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IOS: options + enter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功能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Wrap with widget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Remove widget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更改widget的狀態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0" i="0" lang="zh-TW" u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StatelessWidget =&gt; StatefulWidget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0" i="0" lang="zh-TW" u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StatefulWidget =&gt; StatelessWidget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Android studio tip 3</a:t>
            </a:r>
            <a:br>
              <a:rPr lang="zh-TW"/>
            </a:br>
            <a:br>
              <a:rPr lang="zh-TW"/>
            </a:br>
            <a:endParaRPr/>
          </a:p>
        </p:txBody>
      </p:sp>
      <p:sp>
        <p:nvSpPr>
          <p:cNvPr id="376" name="Google Shape;376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Refactor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提取建立好的widget，形成一個新的class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好處：簡化程式碼，可重複使用！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一張含有 文字, 螢幕擷取畫面, 字型 的圖片&#10;&#10;自動產生的描述" id="377" name="Google Shape;37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3705" y="2505266"/>
            <a:ext cx="4779342" cy="667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字型 的圖片&#10;&#10;自動產生的描述" id="378" name="Google Shape;37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271" y="2443498"/>
            <a:ext cx="3779803" cy="178659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4"/>
          <p:cNvSpPr txBox="1"/>
          <p:nvPr/>
        </p:nvSpPr>
        <p:spPr>
          <a:xfrm>
            <a:off x="311700" y="4261098"/>
            <a:ext cx="10406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Refactor前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4"/>
          <p:cNvSpPr txBox="1"/>
          <p:nvPr/>
        </p:nvSpPr>
        <p:spPr>
          <a:xfrm>
            <a:off x="4294353" y="3182907"/>
            <a:ext cx="10406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Refactor後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設定環境變數-Windows</a:t>
            </a:r>
            <a:endParaRPr/>
          </a:p>
        </p:txBody>
      </p:sp>
      <p:sp>
        <p:nvSpPr>
          <p:cNvPr id="80" name="Google Shape;8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新增環境變數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1" name="Google Shape;8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600" y="314600"/>
            <a:ext cx="4063700" cy="4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/>
          <p:nvPr/>
        </p:nvSpPr>
        <p:spPr>
          <a:xfrm>
            <a:off x="6871450" y="4057625"/>
            <a:ext cx="1394700" cy="3840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Android studio tip 3</a:t>
            </a:r>
            <a:br>
              <a:rPr lang="zh-TW"/>
            </a:br>
            <a:br>
              <a:rPr lang="zh-TW"/>
            </a:br>
            <a:endParaRPr/>
          </a:p>
        </p:txBody>
      </p:sp>
      <p:sp>
        <p:nvSpPr>
          <p:cNvPr id="386" name="Google Shape;38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Refactor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右鍵 &gt;Refactor &gt; Extract Flutter Widget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一張含有 文字, 螢幕擷取畫面, 多媒體軟體, 軟體 的圖片&#10;&#10;自動產生的描述" id="387" name="Google Shape;38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701" y="1898083"/>
            <a:ext cx="3683334" cy="28058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一張含有 文字, 螢幕擷取畫面, 字型 的圖片&#10;&#10;自動產生的描述" id="388" name="Google Shape;38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2967" y="1898083"/>
            <a:ext cx="3134533" cy="2854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6"/>
          <p:cNvSpPr txBox="1"/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/>
              <a:t>介面設計構想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type="title"/>
          </p:nvPr>
        </p:nvSpPr>
        <p:spPr>
          <a:xfrm>
            <a:off x="509550" y="2246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>
                <a:solidFill>
                  <a:srgbClr val="F4CCCC"/>
                </a:solidFill>
              </a:rPr>
              <a:t>Everything is a</a:t>
            </a:r>
            <a:r>
              <a:rPr lang="zh-TW">
                <a:solidFill>
                  <a:schemeClr val="accent6"/>
                </a:solidFill>
              </a:rPr>
              <a:t> </a:t>
            </a:r>
            <a:r>
              <a:rPr lang="zh-TW"/>
              <a:t>widget</a:t>
            </a:r>
            <a:endParaRPr/>
          </a:p>
        </p:txBody>
      </p:sp>
      <p:pic>
        <p:nvPicPr>
          <p:cNvPr id="399" name="Google Shape;39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6825" y="1926500"/>
            <a:ext cx="3950351" cy="28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/>
          <p:nvPr>
            <p:ph type="title"/>
          </p:nvPr>
        </p:nvSpPr>
        <p:spPr>
          <a:xfrm>
            <a:off x="509550" y="224675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>
                <a:solidFill>
                  <a:srgbClr val="F4CCCC"/>
                </a:solidFill>
              </a:rPr>
              <a:t>Everything is a</a:t>
            </a:r>
            <a:r>
              <a:rPr lang="zh-TW">
                <a:solidFill>
                  <a:schemeClr val="accent6"/>
                </a:solidFill>
              </a:rPr>
              <a:t> </a:t>
            </a:r>
            <a:r>
              <a:rPr lang="zh-TW"/>
              <a:t>widget</a:t>
            </a:r>
            <a:endParaRPr/>
          </a:p>
        </p:txBody>
      </p:sp>
      <p:pic>
        <p:nvPicPr>
          <p:cNvPr id="405" name="Google Shape;40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3076" y="1915975"/>
            <a:ext cx="5737850" cy="322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Class extends StatelessWidget/StatefulWidget</a:t>
            </a:r>
            <a:endParaRPr/>
          </a:p>
        </p:txBody>
      </p:sp>
      <p:pic>
        <p:nvPicPr>
          <p:cNvPr id="411" name="Google Shape;411;p59"/>
          <p:cNvPicPr preferRelativeResize="0"/>
          <p:nvPr/>
        </p:nvPicPr>
        <p:blipFill rotWithShape="1">
          <a:blip r:embed="rId3">
            <a:alphaModFix/>
          </a:blip>
          <a:srcRect b="0" l="0" r="0" t="17115"/>
          <a:stretch/>
        </p:blipFill>
        <p:spPr>
          <a:xfrm>
            <a:off x="1092038" y="1209727"/>
            <a:ext cx="6959924" cy="3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StatelessWidget</a:t>
            </a:r>
            <a:endParaRPr/>
          </a:p>
        </p:txBody>
      </p:sp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11700" y="1152475"/>
            <a:ext cx="4206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Stateless widgets are blueprint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Immutable 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Any change in data, widgets, icons, or variables do not change the state of the app or UI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Simply override the build() method and return a widget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18" name="Google Shape;41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2700" y="156500"/>
            <a:ext cx="3804000" cy="48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Build StatelessWidget</a:t>
            </a:r>
            <a:endParaRPr/>
          </a:p>
        </p:txBody>
      </p:sp>
      <p:sp>
        <p:nvSpPr>
          <p:cNvPr id="424" name="Google Shape;424;p61"/>
          <p:cNvSpPr txBox="1"/>
          <p:nvPr>
            <p:ph idx="1" type="body"/>
          </p:nvPr>
        </p:nvSpPr>
        <p:spPr>
          <a:xfrm>
            <a:off x="311700" y="1127225"/>
            <a:ext cx="4873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Describe to build the widget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以功能區分 widget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實質物件的 widget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>
                <a:solidFill>
                  <a:schemeClr val="accent1"/>
                </a:solidFill>
              </a:rPr>
              <a:t>名詞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>
                <a:solidFill>
                  <a:schemeClr val="accent1"/>
                </a:solidFill>
              </a:rPr>
              <a:t>例如：Text, Image, Icon, Button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描述行為的 widget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>
                <a:solidFill>
                  <a:schemeClr val="accent1"/>
                </a:solidFill>
              </a:rPr>
              <a:t>形容詞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>
                <a:solidFill>
                  <a:schemeClr val="accent1"/>
                </a:solidFill>
              </a:rPr>
              <a:t>例如：Center, GestureDetector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425" name="Google Shape;425;p61"/>
          <p:cNvGrpSpPr/>
          <p:nvPr/>
        </p:nvGrpSpPr>
        <p:grpSpPr>
          <a:xfrm>
            <a:off x="5185500" y="827700"/>
            <a:ext cx="3518350" cy="4015450"/>
            <a:chOff x="5185500" y="827700"/>
            <a:chExt cx="3518350" cy="4015450"/>
          </a:xfrm>
        </p:grpSpPr>
        <p:pic>
          <p:nvPicPr>
            <p:cNvPr id="426" name="Google Shape;426;p61"/>
            <p:cNvPicPr preferRelativeResize="0"/>
            <p:nvPr/>
          </p:nvPicPr>
          <p:blipFill rotWithShape="1">
            <a:blip r:embed="rId3">
              <a:alphaModFix/>
            </a:blip>
            <a:srcRect b="0" l="0" r="29453" t="0"/>
            <a:stretch/>
          </p:blipFill>
          <p:spPr>
            <a:xfrm>
              <a:off x="5185500" y="827700"/>
              <a:ext cx="3518350" cy="40154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7" name="Google Shape;427;p61"/>
            <p:cNvCxnSpPr/>
            <p:nvPr/>
          </p:nvCxnSpPr>
          <p:spPr>
            <a:xfrm>
              <a:off x="6700350" y="2401900"/>
              <a:ext cx="1594200" cy="1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8" name="Google Shape;428;p61"/>
            <p:cNvSpPr/>
            <p:nvPr/>
          </p:nvSpPr>
          <p:spPr>
            <a:xfrm>
              <a:off x="5971050" y="2793450"/>
              <a:ext cx="906000" cy="3576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1"/>
            <p:cNvSpPr/>
            <p:nvPr/>
          </p:nvSpPr>
          <p:spPr>
            <a:xfrm>
              <a:off x="6359150" y="3543525"/>
              <a:ext cx="1713900" cy="5646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Build StatelessWidget</a:t>
            </a:r>
            <a:endParaRPr/>
          </a:p>
        </p:txBody>
      </p:sp>
      <p:sp>
        <p:nvSpPr>
          <p:cNvPr id="435" name="Google Shape;435;p62"/>
          <p:cNvSpPr txBox="1"/>
          <p:nvPr>
            <p:ph idx="1" type="body"/>
          </p:nvPr>
        </p:nvSpPr>
        <p:spPr>
          <a:xfrm>
            <a:off x="311700" y="1127225"/>
            <a:ext cx="4873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Describe to build the widget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以功能區分 widget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實質物件的 widget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>
                <a:solidFill>
                  <a:schemeClr val="accent1"/>
                </a:solidFill>
              </a:rPr>
              <a:t>名詞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>
                <a:solidFill>
                  <a:schemeClr val="accent1"/>
                </a:solidFill>
              </a:rPr>
              <a:t>例如：Text, Image, Icon, Button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描述行為的 widget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>
                <a:solidFill>
                  <a:schemeClr val="accent1"/>
                </a:solidFill>
              </a:rPr>
              <a:t>形容詞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>
                <a:solidFill>
                  <a:schemeClr val="accent1"/>
                </a:solidFill>
              </a:rPr>
              <a:t>例如：Center, GestureDetector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36" name="Google Shape;436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5500" y="-155750"/>
            <a:ext cx="2901599" cy="5455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Composition</a:t>
            </a:r>
            <a:endParaRPr/>
          </a:p>
        </p:txBody>
      </p:sp>
      <p:sp>
        <p:nvSpPr>
          <p:cNvPr id="442" name="Google Shape;442;p63"/>
          <p:cNvSpPr txBox="1"/>
          <p:nvPr>
            <p:ph idx="1" type="body"/>
          </p:nvPr>
        </p:nvSpPr>
        <p:spPr>
          <a:xfrm>
            <a:off x="311700" y="1127225"/>
            <a:ext cx="4883400" cy="3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zh-TW">
                <a:solidFill>
                  <a:schemeClr val="accent1"/>
                </a:solidFill>
              </a:rPr>
              <a:t>Wrapping widgets with widget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zh-TW">
                <a:solidFill>
                  <a:schemeClr val="accent1"/>
                </a:solidFill>
              </a:rPr>
              <a:t>Top to down composition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1503"/>
              <a:buChar char="○"/>
            </a:pPr>
            <a:r>
              <a:rPr lang="zh-TW">
                <a:solidFill>
                  <a:schemeClr val="accent1"/>
                </a:solidFill>
              </a:rPr>
              <a:t>The child widgets are dependent on their parent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1503"/>
              <a:buChar char="■"/>
            </a:pPr>
            <a:r>
              <a:rPr b="1" lang="zh-TW">
                <a:solidFill>
                  <a:schemeClr val="accent1"/>
                </a:solidFill>
              </a:rPr>
              <a:t>child</a:t>
            </a:r>
            <a:r>
              <a:rPr lang="zh-TW">
                <a:solidFill>
                  <a:schemeClr val="accent1"/>
                </a:solidFill>
              </a:rPr>
              <a:t> :  包一個 widget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1503"/>
              <a:buChar char="■"/>
            </a:pPr>
            <a:r>
              <a:rPr b="1" lang="zh-TW">
                <a:solidFill>
                  <a:schemeClr val="accent1"/>
                </a:solidFill>
              </a:rPr>
              <a:t>children</a:t>
            </a:r>
            <a:r>
              <a:rPr lang="zh-TW">
                <a:solidFill>
                  <a:schemeClr val="accent1"/>
                </a:solidFill>
              </a:rPr>
              <a:t> : 包很多個 widget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1503"/>
              <a:buChar char="○"/>
            </a:pPr>
            <a:r>
              <a:rPr lang="zh-TW">
                <a:solidFill>
                  <a:schemeClr val="accent1"/>
                </a:solidFill>
              </a:rPr>
              <a:t>例如：</a:t>
            </a:r>
            <a:r>
              <a:rPr i="1" lang="zh-TW">
                <a:solidFill>
                  <a:schemeClr val="accent1"/>
                </a:solidFill>
              </a:rPr>
              <a:t>Center</a:t>
            </a:r>
            <a:r>
              <a:rPr lang="zh-TW">
                <a:solidFill>
                  <a:schemeClr val="accent1"/>
                </a:solidFill>
              </a:rPr>
              <a:t> 的規範是 </a:t>
            </a:r>
            <a:r>
              <a:rPr b="1" lang="zh-TW">
                <a:solidFill>
                  <a:schemeClr val="accent1"/>
                </a:solidFill>
              </a:rPr>
              <a:t>child</a:t>
            </a:r>
            <a:r>
              <a:rPr lang="zh-TW">
                <a:solidFill>
                  <a:schemeClr val="accent1"/>
                </a:solidFill>
              </a:rPr>
              <a:t>，只能放一個 widget 在中間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1503"/>
              <a:buChar char="○"/>
            </a:pPr>
            <a:r>
              <a:rPr lang="zh-TW">
                <a:solidFill>
                  <a:schemeClr val="accent1"/>
                </a:solidFill>
              </a:rPr>
              <a:t>例如：</a:t>
            </a:r>
            <a:r>
              <a:rPr i="1" lang="zh-TW">
                <a:solidFill>
                  <a:schemeClr val="accent1"/>
                </a:solidFill>
              </a:rPr>
              <a:t>Column </a:t>
            </a:r>
            <a:r>
              <a:rPr lang="zh-TW">
                <a:solidFill>
                  <a:schemeClr val="accent1"/>
                </a:solidFill>
              </a:rPr>
              <a:t>（垂直佈局）的規範是 </a:t>
            </a:r>
            <a:r>
              <a:rPr b="1" lang="zh-TW">
                <a:solidFill>
                  <a:schemeClr val="accent1"/>
                </a:solidFill>
              </a:rPr>
              <a:t>children</a:t>
            </a:r>
            <a:r>
              <a:rPr lang="zh-TW">
                <a:solidFill>
                  <a:schemeClr val="accent1"/>
                </a:solidFill>
              </a:rPr>
              <a:t>，可以以垂直方式放多個widget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443" name="Google Shape;443;p63"/>
          <p:cNvGrpSpPr/>
          <p:nvPr/>
        </p:nvGrpSpPr>
        <p:grpSpPr>
          <a:xfrm>
            <a:off x="5195100" y="172500"/>
            <a:ext cx="2747349" cy="2146625"/>
            <a:chOff x="5195100" y="332425"/>
            <a:chExt cx="2747349" cy="2146625"/>
          </a:xfrm>
        </p:grpSpPr>
        <p:pic>
          <p:nvPicPr>
            <p:cNvPr id="444" name="Google Shape;444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95100" y="332425"/>
              <a:ext cx="2747349" cy="2146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p63"/>
            <p:cNvSpPr/>
            <p:nvPr/>
          </p:nvSpPr>
          <p:spPr>
            <a:xfrm>
              <a:off x="5541300" y="1414250"/>
              <a:ext cx="1683600" cy="5052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6" name="Google Shape;44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8109" y="1017450"/>
            <a:ext cx="2297615" cy="431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Composition</a:t>
            </a:r>
            <a:endParaRPr/>
          </a:p>
        </p:txBody>
      </p:sp>
      <p:sp>
        <p:nvSpPr>
          <p:cNvPr id="452" name="Google Shape;452;p64"/>
          <p:cNvSpPr txBox="1"/>
          <p:nvPr>
            <p:ph idx="1" type="body"/>
          </p:nvPr>
        </p:nvSpPr>
        <p:spPr>
          <a:xfrm>
            <a:off x="311700" y="1127225"/>
            <a:ext cx="4883400" cy="3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zh-TW">
                <a:solidFill>
                  <a:schemeClr val="accent1"/>
                </a:solidFill>
              </a:rPr>
              <a:t>Wrapping widgets with widget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zh-TW">
                <a:solidFill>
                  <a:schemeClr val="accent1"/>
                </a:solidFill>
              </a:rPr>
              <a:t>Top to down composition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1503"/>
              <a:buChar char="○"/>
            </a:pPr>
            <a:r>
              <a:rPr lang="zh-TW">
                <a:solidFill>
                  <a:schemeClr val="accent1"/>
                </a:solidFill>
              </a:rPr>
              <a:t>The child widgets are dependent on their parent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1503"/>
              <a:buChar char="■"/>
            </a:pPr>
            <a:r>
              <a:rPr b="1" lang="zh-TW">
                <a:solidFill>
                  <a:schemeClr val="accent1"/>
                </a:solidFill>
              </a:rPr>
              <a:t>child</a:t>
            </a:r>
            <a:r>
              <a:rPr lang="zh-TW">
                <a:solidFill>
                  <a:schemeClr val="accent1"/>
                </a:solidFill>
              </a:rPr>
              <a:t> :  包一個 widget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1503"/>
              <a:buChar char="■"/>
            </a:pPr>
            <a:r>
              <a:rPr b="1" lang="zh-TW">
                <a:solidFill>
                  <a:schemeClr val="accent1"/>
                </a:solidFill>
              </a:rPr>
              <a:t>children</a:t>
            </a:r>
            <a:r>
              <a:rPr lang="zh-TW">
                <a:solidFill>
                  <a:schemeClr val="accent1"/>
                </a:solidFill>
              </a:rPr>
              <a:t> : 包很多個 widget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1503"/>
              <a:buChar char="○"/>
            </a:pPr>
            <a:r>
              <a:rPr lang="zh-TW">
                <a:solidFill>
                  <a:schemeClr val="accent1"/>
                </a:solidFill>
              </a:rPr>
              <a:t>例如：</a:t>
            </a:r>
            <a:r>
              <a:rPr i="1" lang="zh-TW">
                <a:solidFill>
                  <a:schemeClr val="accent1"/>
                </a:solidFill>
              </a:rPr>
              <a:t>Center</a:t>
            </a:r>
            <a:r>
              <a:rPr lang="zh-TW">
                <a:solidFill>
                  <a:schemeClr val="accent1"/>
                </a:solidFill>
              </a:rPr>
              <a:t> 的規範是 </a:t>
            </a:r>
            <a:r>
              <a:rPr b="1" lang="zh-TW">
                <a:solidFill>
                  <a:schemeClr val="accent1"/>
                </a:solidFill>
              </a:rPr>
              <a:t>child</a:t>
            </a:r>
            <a:r>
              <a:rPr lang="zh-TW">
                <a:solidFill>
                  <a:schemeClr val="accent1"/>
                </a:solidFill>
              </a:rPr>
              <a:t>，只能放一個 widget 在中間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1503"/>
              <a:buChar char="○"/>
            </a:pPr>
            <a:r>
              <a:rPr lang="zh-TW">
                <a:solidFill>
                  <a:schemeClr val="accent1"/>
                </a:solidFill>
              </a:rPr>
              <a:t>例如：</a:t>
            </a:r>
            <a:r>
              <a:rPr i="1" lang="zh-TW">
                <a:solidFill>
                  <a:schemeClr val="accent1"/>
                </a:solidFill>
              </a:rPr>
              <a:t>Column </a:t>
            </a:r>
            <a:r>
              <a:rPr lang="zh-TW">
                <a:solidFill>
                  <a:schemeClr val="accent1"/>
                </a:solidFill>
              </a:rPr>
              <a:t>（垂直佈局）的規範是 </a:t>
            </a:r>
            <a:r>
              <a:rPr b="1" lang="zh-TW">
                <a:solidFill>
                  <a:schemeClr val="accent1"/>
                </a:solidFill>
              </a:rPr>
              <a:t>children</a:t>
            </a:r>
            <a:r>
              <a:rPr lang="zh-TW">
                <a:solidFill>
                  <a:schemeClr val="accent1"/>
                </a:solidFill>
              </a:rPr>
              <a:t>，可以以垂直方式放多個widget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53" name="Google Shape;453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5025" y="75475"/>
            <a:ext cx="2794799" cy="276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2400" y="836375"/>
            <a:ext cx="2369675" cy="4454998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4"/>
          <p:cNvSpPr/>
          <p:nvPr/>
        </p:nvSpPr>
        <p:spPr>
          <a:xfrm>
            <a:off x="5589675" y="1018600"/>
            <a:ext cx="1464600" cy="1372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設定環境變數-Windows</a:t>
            </a:r>
            <a:endParaRPr/>
          </a:p>
        </p:txBody>
      </p:sp>
      <p:sp>
        <p:nvSpPr>
          <p:cNvPr id="88" name="Google Shape;88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點擊Path及編輯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9" name="Google Shape;89;p6"/>
          <p:cNvPicPr preferRelativeResize="0"/>
          <p:nvPr/>
        </p:nvPicPr>
        <p:blipFill rotWithShape="1">
          <a:blip r:embed="rId3">
            <a:alphaModFix/>
          </a:blip>
          <a:srcRect b="0" l="0" r="25292" t="0"/>
          <a:stretch/>
        </p:blipFill>
        <p:spPr>
          <a:xfrm>
            <a:off x="5483885" y="458687"/>
            <a:ext cx="3445932" cy="43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6"/>
          <p:cNvSpPr/>
          <p:nvPr/>
        </p:nvSpPr>
        <p:spPr>
          <a:xfrm>
            <a:off x="7171434" y="1882674"/>
            <a:ext cx="747900" cy="348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5554609" y="1478449"/>
            <a:ext cx="3102000" cy="222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Composition</a:t>
            </a:r>
            <a:endParaRPr/>
          </a:p>
        </p:txBody>
      </p:sp>
      <p:sp>
        <p:nvSpPr>
          <p:cNvPr id="461" name="Google Shape;461;p65"/>
          <p:cNvSpPr txBox="1"/>
          <p:nvPr>
            <p:ph idx="1" type="body"/>
          </p:nvPr>
        </p:nvSpPr>
        <p:spPr>
          <a:xfrm>
            <a:off x="311700" y="1127225"/>
            <a:ext cx="4883400" cy="3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Wrapping widgets with widget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Top to down composition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62" name="Google Shape;46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0325" y="0"/>
            <a:ext cx="2856800" cy="5370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" name="Google Shape;463;p65"/>
          <p:cNvGrpSpPr/>
          <p:nvPr/>
        </p:nvGrpSpPr>
        <p:grpSpPr>
          <a:xfrm>
            <a:off x="1196267" y="2141838"/>
            <a:ext cx="3998833" cy="2733546"/>
            <a:chOff x="944775" y="1969575"/>
            <a:chExt cx="4415298" cy="3030951"/>
          </a:xfrm>
        </p:grpSpPr>
        <p:pic>
          <p:nvPicPr>
            <p:cNvPr id="464" name="Google Shape;464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4775" y="1969575"/>
              <a:ext cx="4415298" cy="3030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65"/>
            <p:cNvSpPr/>
            <p:nvPr/>
          </p:nvSpPr>
          <p:spPr>
            <a:xfrm>
              <a:off x="1242925" y="2921100"/>
              <a:ext cx="2915700" cy="1608000"/>
            </a:xfrm>
            <a:prstGeom prst="rect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Essential widgets used</a:t>
            </a:r>
            <a:endParaRPr/>
          </a:p>
        </p:txBody>
      </p:sp>
      <p:sp>
        <p:nvSpPr>
          <p:cNvPr id="471" name="Google Shape;47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Text：文字物件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Icon：圖示物件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Image：圖片物件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Expanded：擴展其子物件以填滿可用空間 -&gt; 防止overflow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Container：容器佈局（只放一個物件）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ListView : 可捲動的 list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Column：垂直佈局（排列多個物件）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Row：水平佈局（排列多個物件）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72" name="Google Shape;47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450" y="3006775"/>
            <a:ext cx="27432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0975" y="1539925"/>
            <a:ext cx="1400175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StatefulWidget</a:t>
            </a:r>
            <a:endParaRPr/>
          </a:p>
        </p:txBody>
      </p:sp>
      <p:sp>
        <p:nvSpPr>
          <p:cNvPr id="479" name="Google Shape;479;p67"/>
          <p:cNvSpPr txBox="1"/>
          <p:nvPr>
            <p:ph idx="1" type="body"/>
          </p:nvPr>
        </p:nvSpPr>
        <p:spPr>
          <a:xfrm>
            <a:off x="311700" y="1152475"/>
            <a:ext cx="802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8108"/>
              <a:buChar char="●"/>
            </a:pPr>
            <a:r>
              <a:rPr lang="zh-TW">
                <a:solidFill>
                  <a:schemeClr val="accent1"/>
                </a:solidFill>
              </a:rPr>
              <a:t>Stateful widget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94594"/>
              <a:buChar char="○"/>
            </a:pPr>
            <a:r>
              <a:rPr lang="zh-TW">
                <a:solidFill>
                  <a:schemeClr val="accent1"/>
                </a:solidFill>
              </a:rPr>
              <a:t>Dynamic</a:t>
            </a:r>
            <a:endParaRPr sz="1600">
              <a:solidFill>
                <a:schemeClr val="accent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○"/>
            </a:pPr>
            <a:r>
              <a:rPr lang="zh-TW">
                <a:solidFill>
                  <a:schemeClr val="accent1"/>
                </a:solidFill>
              </a:rPr>
              <a:t>Stateful widget overrides the createState() and returns a state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○"/>
            </a:pPr>
            <a:r>
              <a:rPr lang="zh-TW">
                <a:solidFill>
                  <a:schemeClr val="accent1"/>
                </a:solidFill>
              </a:rPr>
              <a:t>Stateful widgets are those widgets whose state can be changed in real-time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○"/>
            </a:pPr>
            <a:r>
              <a:rPr lang="zh-TW">
                <a:solidFill>
                  <a:schemeClr val="accent1"/>
                </a:solidFill>
              </a:rPr>
              <a:t>常見的 Stateful widget 有：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■"/>
            </a:pPr>
            <a:r>
              <a:rPr lang="zh-TW">
                <a:solidFill>
                  <a:schemeClr val="accent1"/>
                </a:solidFill>
              </a:rPr>
              <a:t>Radio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■"/>
            </a:pPr>
            <a:r>
              <a:rPr lang="zh-TW">
                <a:solidFill>
                  <a:schemeClr val="accent1"/>
                </a:solidFill>
              </a:rPr>
              <a:t>Form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4084"/>
              <a:buChar char="■"/>
            </a:pPr>
            <a:r>
              <a:rPr lang="zh-TW">
                <a:solidFill>
                  <a:schemeClr val="accent1"/>
                </a:solidFill>
              </a:rPr>
              <a:t>Checkbox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StatefulWidget</a:t>
            </a:r>
            <a:endParaRPr/>
          </a:p>
        </p:txBody>
      </p:sp>
      <p:sp>
        <p:nvSpPr>
          <p:cNvPr id="485" name="Google Shape;485;p68"/>
          <p:cNvSpPr txBox="1"/>
          <p:nvPr>
            <p:ph idx="1" type="body"/>
          </p:nvPr>
        </p:nvSpPr>
        <p:spPr>
          <a:xfrm>
            <a:off x="311700" y="1152475"/>
            <a:ext cx="802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When we first create a stateful widget, its state is  created as well.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475" y="1692898"/>
            <a:ext cx="5868400" cy="321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68"/>
          <p:cNvCxnSpPr/>
          <p:nvPr/>
        </p:nvCxnSpPr>
        <p:spPr>
          <a:xfrm>
            <a:off x="1490025" y="3308350"/>
            <a:ext cx="4343700" cy="8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StatefulWidget</a:t>
            </a:r>
            <a:endParaRPr/>
          </a:p>
        </p:txBody>
      </p:sp>
      <p:sp>
        <p:nvSpPr>
          <p:cNvPr id="493" name="Google Shape;493;p69"/>
          <p:cNvSpPr txBox="1"/>
          <p:nvPr>
            <p:ph idx="1" type="body"/>
          </p:nvPr>
        </p:nvSpPr>
        <p:spPr>
          <a:xfrm>
            <a:off x="311700" y="1152475"/>
            <a:ext cx="802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We specify the build method in the state class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94" name="Google Shape;49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475" y="1692898"/>
            <a:ext cx="5868400" cy="321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69"/>
          <p:cNvCxnSpPr/>
          <p:nvPr/>
        </p:nvCxnSpPr>
        <p:spPr>
          <a:xfrm>
            <a:off x="1523700" y="4276425"/>
            <a:ext cx="2592900" cy="8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StatefulWidget</a:t>
            </a:r>
            <a:endParaRPr/>
          </a:p>
        </p:txBody>
      </p:sp>
      <p:sp>
        <p:nvSpPr>
          <p:cNvPr id="501" name="Google Shape;501;p70"/>
          <p:cNvSpPr txBox="1"/>
          <p:nvPr>
            <p:ph idx="1" type="body"/>
          </p:nvPr>
        </p:nvSpPr>
        <p:spPr>
          <a:xfrm>
            <a:off x="311700" y="1152475"/>
            <a:ext cx="802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We can chage a stateful widget's state by calling  </a:t>
            </a:r>
            <a:r>
              <a:rPr b="1" i="1" lang="zh-TW">
                <a:solidFill>
                  <a:schemeClr val="accent1"/>
                </a:solidFill>
              </a:rPr>
              <a:t>setState()</a:t>
            </a:r>
            <a:endParaRPr b="1" i="1">
              <a:solidFill>
                <a:schemeClr val="accent1"/>
              </a:solidFill>
            </a:endParaRPr>
          </a:p>
        </p:txBody>
      </p:sp>
      <p:pic>
        <p:nvPicPr>
          <p:cNvPr id="502" name="Google Shape;50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7425" y="1839550"/>
            <a:ext cx="3690850" cy="277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70"/>
          <p:cNvCxnSpPr/>
          <p:nvPr/>
        </p:nvCxnSpPr>
        <p:spPr>
          <a:xfrm>
            <a:off x="2778000" y="2399200"/>
            <a:ext cx="12039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4" name="Google Shape;504;p70"/>
          <p:cNvCxnSpPr/>
          <p:nvPr/>
        </p:nvCxnSpPr>
        <p:spPr>
          <a:xfrm flipH="1" rot="10800000">
            <a:off x="2728350" y="4318500"/>
            <a:ext cx="352800" cy="9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StatefulWidget</a:t>
            </a:r>
            <a:endParaRPr/>
          </a:p>
        </p:txBody>
      </p:sp>
      <p:sp>
        <p:nvSpPr>
          <p:cNvPr id="510" name="Google Shape;510;p71"/>
          <p:cNvSpPr txBox="1"/>
          <p:nvPr>
            <p:ph idx="1" type="body"/>
          </p:nvPr>
        </p:nvSpPr>
        <p:spPr>
          <a:xfrm>
            <a:off x="311700" y="1152475"/>
            <a:ext cx="834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When state change, Flutter mark the widget as  dirty and rebuild the widget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31909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But the state will survive the widget rebuild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Common Pattern</a:t>
            </a:r>
            <a:endParaRPr/>
          </a:p>
        </p:txBody>
      </p:sp>
      <p:sp>
        <p:nvSpPr>
          <p:cNvPr id="516" name="Google Shape;516;p72"/>
          <p:cNvSpPr txBox="1"/>
          <p:nvPr>
            <p:ph idx="1" type="body"/>
          </p:nvPr>
        </p:nvSpPr>
        <p:spPr>
          <a:xfrm>
            <a:off x="311700" y="1152475"/>
            <a:ext cx="8342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Parent control the state</a:t>
            </a:r>
            <a:endParaRPr sz="2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>
                <a:solidFill>
                  <a:schemeClr val="accent1"/>
                </a:solidFill>
              </a:rPr>
              <a:t>Child1 : handle display  (pass data)</a:t>
            </a:r>
            <a:endParaRPr sz="1800"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>
                <a:solidFill>
                  <a:schemeClr val="accent1"/>
                </a:solidFill>
              </a:rPr>
              <a:t>Child2 : handle user input  (pass callback function)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517" name="Google Shape;51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9425" y="2516500"/>
            <a:ext cx="3666649" cy="2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Common Pattern</a:t>
            </a:r>
            <a:endParaRPr/>
          </a:p>
        </p:txBody>
      </p:sp>
      <p:sp>
        <p:nvSpPr>
          <p:cNvPr id="523" name="Google Shape;523;p73"/>
          <p:cNvSpPr txBox="1"/>
          <p:nvPr>
            <p:ph idx="1" type="body"/>
          </p:nvPr>
        </p:nvSpPr>
        <p:spPr>
          <a:xfrm>
            <a:off x="311700" y="1152475"/>
            <a:ext cx="7332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User event → callback triggered (use </a:t>
            </a:r>
            <a:r>
              <a:rPr b="1" i="1" lang="zh-TW">
                <a:solidFill>
                  <a:schemeClr val="accent1"/>
                </a:solidFill>
              </a:rPr>
              <a:t>setState() </a:t>
            </a:r>
            <a:r>
              <a:rPr lang="zh-TW">
                <a:solidFill>
                  <a:schemeClr val="accent1"/>
                </a:solidFill>
              </a:rPr>
              <a:t>）→ state changed →  rebuild child1 and child2 → display result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24" name="Google Shape;52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9463" y="2112950"/>
            <a:ext cx="4245076" cy="27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39b342bb29_0_0"/>
          <p:cNvSpPr txBox="1"/>
          <p:nvPr>
            <p:ph type="title"/>
          </p:nvPr>
        </p:nvSpPr>
        <p:spPr>
          <a:xfrm>
            <a:off x="509550" y="1672650"/>
            <a:ext cx="8124900" cy="17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zh-TW" sz="4500"/>
              <a:t>Asynchronous Programming</a:t>
            </a:r>
            <a:endParaRPr sz="6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設定環境變數-Windows</a:t>
            </a:r>
            <a:endParaRPr/>
          </a:p>
        </p:txBody>
      </p:sp>
      <p:sp>
        <p:nvSpPr>
          <p:cNvPr id="97" name="Google Shape;9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點擊新增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並將flutter/bin新增到Path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716691"/>
            <a:ext cx="4332931" cy="41155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7"/>
          <p:cNvSpPr/>
          <p:nvPr/>
        </p:nvSpPr>
        <p:spPr>
          <a:xfrm>
            <a:off x="4745737" y="2681959"/>
            <a:ext cx="3223721" cy="170018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8054071" y="1127175"/>
            <a:ext cx="751607" cy="21049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Asynchronous Programming</a:t>
            </a:r>
            <a:endParaRPr/>
          </a:p>
        </p:txBody>
      </p:sp>
      <p:sp>
        <p:nvSpPr>
          <p:cNvPr id="535" name="Google Shape;535;p75"/>
          <p:cNvSpPr txBox="1"/>
          <p:nvPr>
            <p:ph idx="1" type="body"/>
          </p:nvPr>
        </p:nvSpPr>
        <p:spPr>
          <a:xfrm>
            <a:off x="311700" y="1152475"/>
            <a:ext cx="496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Let your program complete work while waiting for another slow computation to finish.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Fetching data over a network.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Writing to a database.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Reading data from file.</a:t>
            </a:r>
            <a:endParaRPr>
              <a:solidFill>
                <a:schemeClr val="accen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Such computation usually proivde Future or Stream as the result.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36" name="Google Shape;53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2925" y="1017448"/>
            <a:ext cx="3048025" cy="36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5"/>
          <p:cNvSpPr txBox="1"/>
          <p:nvPr/>
        </p:nvSpPr>
        <p:spPr>
          <a:xfrm>
            <a:off x="5526725" y="4690675"/>
            <a:ext cx="334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source: https://dart.dev/guides/language/concurrency</a:t>
            </a:r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Asynchronous Programming</a:t>
            </a:r>
            <a:endParaRPr/>
          </a:p>
        </p:txBody>
      </p:sp>
      <p:sp>
        <p:nvSpPr>
          <p:cNvPr id="543" name="Google Shape;543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>
                <a:solidFill>
                  <a:schemeClr val="accent1"/>
                </a:solidFill>
              </a:rPr>
              <a:t>Future </a:t>
            </a:r>
            <a:r>
              <a:rPr lang="zh-TW">
                <a:solidFill>
                  <a:schemeClr val="accent1"/>
                </a:solidFill>
              </a:rPr>
              <a:t>is a gift box. The result of the Future is either 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success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failure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You have to wait for the future to finish in order to get the things inside.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544" name="Google Shape;544;p76"/>
          <p:cNvPicPr preferRelativeResize="0"/>
          <p:nvPr/>
        </p:nvPicPr>
        <p:blipFill rotWithShape="1">
          <a:blip r:embed="rId3">
            <a:alphaModFix/>
          </a:blip>
          <a:srcRect b="13910" l="0" r="0" t="0"/>
          <a:stretch/>
        </p:blipFill>
        <p:spPr>
          <a:xfrm>
            <a:off x="1768200" y="2761975"/>
            <a:ext cx="1652425" cy="15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3075" y="2539913"/>
            <a:ext cx="2216150" cy="22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6"/>
          <p:cNvSpPr txBox="1"/>
          <p:nvPr/>
        </p:nvSpPr>
        <p:spPr>
          <a:xfrm>
            <a:off x="3033300" y="4568875"/>
            <a:ext cx="611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source: https://www.istockphoto.com/illustrations/gifts</a:t>
            </a:r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6"/>
          <p:cNvSpPr txBox="1"/>
          <p:nvPr/>
        </p:nvSpPr>
        <p:spPr>
          <a:xfrm>
            <a:off x="3033300" y="4756075"/>
            <a:ext cx="611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zh-TW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source: https://www.vectorstock.com/royalty-free-vector/clock-icon-timer-watch-vector-26936779</a:t>
            </a:r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Asynchronous Programming</a:t>
            </a:r>
            <a:endParaRPr/>
          </a:p>
        </p:txBody>
      </p:sp>
      <p:sp>
        <p:nvSpPr>
          <p:cNvPr id="553" name="Google Shape;553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>
                <a:solidFill>
                  <a:schemeClr val="accent1"/>
                </a:solidFill>
              </a:rPr>
              <a:t>async</a:t>
            </a:r>
            <a:r>
              <a:rPr lang="zh-TW">
                <a:solidFill>
                  <a:schemeClr val="accent1"/>
                </a:solidFill>
              </a:rPr>
              <a:t>, </a:t>
            </a:r>
            <a:r>
              <a:rPr b="1" lang="zh-TW">
                <a:solidFill>
                  <a:schemeClr val="accent1"/>
                </a:solidFill>
              </a:rPr>
              <a:t>await </a:t>
            </a:r>
            <a:r>
              <a:rPr lang="zh-TW">
                <a:solidFill>
                  <a:schemeClr val="accent1"/>
                </a:solidFill>
              </a:rPr>
              <a:t>let you write asynchronous code like synchronous code.</a:t>
            </a:r>
            <a:endParaRPr b="1">
              <a:solidFill>
                <a:schemeClr val="accent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554" name="Google Shape;55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772" y="2571747"/>
            <a:ext cx="3573350" cy="12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7"/>
          <p:cNvSpPr txBox="1"/>
          <p:nvPr/>
        </p:nvSpPr>
        <p:spPr>
          <a:xfrm>
            <a:off x="1151050" y="3971250"/>
            <a:ext cx="177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Synchronous Code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77"/>
          <p:cNvSpPr txBox="1"/>
          <p:nvPr/>
        </p:nvSpPr>
        <p:spPr>
          <a:xfrm>
            <a:off x="5682800" y="3971250"/>
            <a:ext cx="19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TW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Asynchronous Code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7" name="Google Shape;557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1602" y="2383951"/>
            <a:ext cx="4587900" cy="1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8"/>
          <p:cNvSpPr txBox="1"/>
          <p:nvPr>
            <p:ph type="title"/>
          </p:nvPr>
        </p:nvSpPr>
        <p:spPr>
          <a:xfrm>
            <a:off x="311700" y="391349"/>
            <a:ext cx="8520600" cy="11068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Asynchronous </a:t>
            </a:r>
            <a:br>
              <a:rPr lang="zh-TW"/>
            </a:br>
            <a:r>
              <a:rPr lang="zh-TW"/>
              <a:t>Programming</a:t>
            </a:r>
            <a:endParaRPr/>
          </a:p>
        </p:txBody>
      </p:sp>
      <p:sp>
        <p:nvSpPr>
          <p:cNvPr id="563" name="Google Shape;563;p78"/>
          <p:cNvSpPr txBox="1"/>
          <p:nvPr>
            <p:ph idx="1" type="body"/>
          </p:nvPr>
        </p:nvSpPr>
        <p:spPr>
          <a:xfrm>
            <a:off x="311700" y="1538149"/>
            <a:ext cx="2694227" cy="303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 sz="1600">
                <a:solidFill>
                  <a:schemeClr val="accent1"/>
                </a:solidFill>
              </a:rPr>
              <a:t>FutureBuilder : </a:t>
            </a:r>
            <a:r>
              <a:rPr lang="zh-TW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Check future status to display different UI.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zh-TW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利用 snapshot 當條件式來確定 future 執行的狀態 </a:t>
            </a:r>
            <a:endParaRPr sz="16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4" name="Google Shape;564;p78"/>
          <p:cNvPicPr preferRelativeResize="0"/>
          <p:nvPr/>
        </p:nvPicPr>
        <p:blipFill rotWithShape="1">
          <a:blip r:embed="rId3">
            <a:alphaModFix/>
          </a:blip>
          <a:srcRect b="11171" l="29268" r="24729" t="24516"/>
          <a:stretch/>
        </p:blipFill>
        <p:spPr>
          <a:xfrm>
            <a:off x="3107275" y="285711"/>
            <a:ext cx="5813702" cy="457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8"/>
          <p:cNvSpPr/>
          <p:nvPr/>
        </p:nvSpPr>
        <p:spPr>
          <a:xfrm>
            <a:off x="6578500" y="482700"/>
            <a:ext cx="924900" cy="443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3125" y="128950"/>
            <a:ext cx="1409200" cy="14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8"/>
          <p:cNvSpPr/>
          <p:nvPr/>
        </p:nvSpPr>
        <p:spPr>
          <a:xfrm>
            <a:off x="6426875" y="2712750"/>
            <a:ext cx="7470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8"/>
          <p:cNvSpPr/>
          <p:nvPr/>
        </p:nvSpPr>
        <p:spPr>
          <a:xfrm>
            <a:off x="6490225" y="3346575"/>
            <a:ext cx="7470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78"/>
          <p:cNvSpPr/>
          <p:nvPr/>
        </p:nvSpPr>
        <p:spPr>
          <a:xfrm>
            <a:off x="6959725" y="3879025"/>
            <a:ext cx="7470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8"/>
          <p:cNvSpPr txBox="1"/>
          <p:nvPr/>
        </p:nvSpPr>
        <p:spPr>
          <a:xfrm>
            <a:off x="7237225" y="2630275"/>
            <a:ext cx="1143300" cy="6570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完成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78"/>
          <p:cNvSpPr txBox="1"/>
          <p:nvPr/>
        </p:nvSpPr>
        <p:spPr>
          <a:xfrm>
            <a:off x="7287900" y="3254638"/>
            <a:ext cx="1143300" cy="6570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失敗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78"/>
          <p:cNvSpPr txBox="1"/>
          <p:nvPr/>
        </p:nvSpPr>
        <p:spPr>
          <a:xfrm>
            <a:off x="7777675" y="3796525"/>
            <a:ext cx="1143300" cy="6570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zh-TW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處理中...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280"/>
              <a:t>作業</a:t>
            </a:r>
            <a:endParaRPr sz="3280"/>
          </a:p>
        </p:txBody>
      </p:sp>
      <p:sp>
        <p:nvSpPr>
          <p:cNvPr id="578" name="Google Shape;578;p79"/>
          <p:cNvSpPr txBox="1"/>
          <p:nvPr>
            <p:ph idx="1" type="subTitle"/>
          </p:nvPr>
        </p:nvSpPr>
        <p:spPr>
          <a:xfrm>
            <a:off x="265500" y="2875004"/>
            <a:ext cx="40452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zh-TW" sz="1800">
                <a:solidFill>
                  <a:schemeClr val="accent1"/>
                </a:solidFill>
              </a:rPr>
              <a:t>完成 </a:t>
            </a:r>
            <a:r>
              <a:rPr lang="zh-TW" sz="1800" u="sng">
                <a:solidFill>
                  <a:schemeClr val="hlink"/>
                </a:solidFill>
                <a:hlinkClick r:id="rId3"/>
              </a:rPr>
              <a:t>Building layouts</a:t>
            </a:r>
            <a:r>
              <a:rPr lang="zh-TW" sz="1800" u="sng">
                <a:solidFill>
                  <a:schemeClr val="hlink"/>
                </a:solidFill>
              </a:rPr>
              <a:t> </a:t>
            </a:r>
            <a:r>
              <a:rPr lang="zh-TW" sz="1800">
                <a:solidFill>
                  <a:schemeClr val="accent1"/>
                </a:solidFill>
              </a:rPr>
              <a:t>的教學</a:t>
            </a:r>
            <a:br>
              <a:rPr lang="zh-TW" sz="1800">
                <a:solidFill>
                  <a:schemeClr val="accent1"/>
                </a:solidFill>
              </a:rPr>
            </a:br>
            <a:br>
              <a:rPr lang="zh-TW" sz="1800">
                <a:solidFill>
                  <a:schemeClr val="accent1"/>
                </a:solidFill>
              </a:rPr>
            </a:br>
            <a:r>
              <a:rPr lang="zh-TW" sz="1800">
                <a:solidFill>
                  <a:schemeClr val="accent1"/>
                </a:solidFill>
              </a:rPr>
              <a:t>截圖繳交 </a:t>
            </a:r>
            <a:r>
              <a:rPr lang="zh-TW" sz="1800">
                <a:solidFill>
                  <a:srgbClr val="7030A0"/>
                </a:solidFill>
              </a:rPr>
              <a:t>&lt;姓名&gt;.png</a:t>
            </a:r>
            <a:endParaRPr sz="1800">
              <a:solidFill>
                <a:srgbClr val="7030A0"/>
              </a:solidFill>
            </a:endParaRPr>
          </a:p>
        </p:txBody>
      </p:sp>
      <p:pic>
        <p:nvPicPr>
          <p:cNvPr id="579" name="Google Shape;57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4925" y="188688"/>
            <a:ext cx="2990750" cy="476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設定環境變數-Windows</a:t>
            </a:r>
            <a:endParaRPr/>
          </a:p>
        </p:txBody>
      </p:sp>
      <p:sp>
        <p:nvSpPr>
          <p:cNvPr id="106" name="Google Shape;106;p8"/>
          <p:cNvSpPr txBox="1"/>
          <p:nvPr>
            <p:ph idx="1" type="body"/>
          </p:nvPr>
        </p:nvSpPr>
        <p:spPr>
          <a:xfrm>
            <a:off x="311700" y="1160712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38735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>
                <a:solidFill>
                  <a:schemeClr val="accent1"/>
                </a:solidFill>
              </a:rPr>
              <a:t>叫出命令列，檢查是否新增成功</a:t>
            </a:r>
            <a:endParaRPr>
              <a:solidFill>
                <a:schemeClr val="accent1"/>
              </a:solidFill>
            </a:endParaRPr>
          </a:p>
          <a:p>
            <a:pPr indent="-285750" lvl="0" marL="38735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TW">
                <a:solidFill>
                  <a:schemeClr val="accent1"/>
                </a:solidFill>
              </a:rPr>
              <a:t>輸入 flutter --version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875" y="2642050"/>
            <a:ext cx="7844975" cy="11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設定環境變數-Mac</a:t>
            </a:r>
            <a:endParaRPr/>
          </a:p>
        </p:txBody>
      </p:sp>
      <p:sp>
        <p:nvSpPr>
          <p:cNvPr id="113" name="Google Shape;113;p9"/>
          <p:cNvSpPr txBox="1"/>
          <p:nvPr>
            <p:ph idx="1" type="body"/>
          </p:nvPr>
        </p:nvSpPr>
        <p:spPr>
          <a:xfrm>
            <a:off x="311700" y="1152474"/>
            <a:ext cx="8520600" cy="38091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叫出終端機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輸入: echo $SHELL (會是 /bin/bash或是 /bin/zsh)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如果是 /bin/bash：編輯 ~/.bash_profile (輸入指令: nano .bash_profile)</a:t>
            </a:r>
            <a:endParaRPr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新增</a:t>
            </a:r>
            <a:endParaRPr>
              <a:solidFill>
                <a:schemeClr val="accent1"/>
              </a:solidFill>
            </a:endParaRPr>
          </a:p>
          <a:p>
            <a:pPr indent="-342900" lvl="2" marL="13716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600">
                <a:solidFill>
                  <a:schemeClr val="accent1"/>
                </a:solidFill>
              </a:rPr>
              <a:t>export PATH="$PATH:[PATH_OF_FLUTTER_GIT_DIRECTORY]/bin"</a:t>
            </a:r>
            <a:endParaRPr>
              <a:solidFill>
                <a:schemeClr val="accent1"/>
              </a:solidFill>
            </a:endParaRPr>
          </a:p>
          <a:p>
            <a:pPr indent="-342900" lvl="1" marL="9144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</a:rPr>
              <a:t>儲存離開: ctrl-X &gt; Y &gt; Enter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輸入: source ~/.bash_profile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echo $PATH 會看到剛剛新增的 Flutter 路徑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5230" y="855200"/>
            <a:ext cx="2877069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zh-TW"/>
              <a:t>設定環境變數-Mac</a:t>
            </a:r>
            <a:endParaRPr/>
          </a:p>
        </p:txBody>
      </p:sp>
      <p:sp>
        <p:nvSpPr>
          <p:cNvPr id="120" name="Google Shape;120;p10"/>
          <p:cNvSpPr txBox="1"/>
          <p:nvPr>
            <p:ph idx="1" type="body"/>
          </p:nvPr>
        </p:nvSpPr>
        <p:spPr>
          <a:xfrm>
            <a:off x="311700" y="1143550"/>
            <a:ext cx="883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叫出終端機如果是 /bin/zsh ：編輯 ~/.zshrc(輸入指令: open ~/.zshrc)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>
                <a:solidFill>
                  <a:schemeClr val="accent1"/>
                </a:solidFill>
              </a:rPr>
              <a:t>新增</a:t>
            </a:r>
            <a:endParaRPr>
              <a:solidFill>
                <a:schemeClr val="accent1"/>
              </a:solidFill>
            </a:endParaRPr>
          </a:p>
          <a:p>
            <a:pPr indent="-317500" lvl="2" marL="13716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 sz="1400">
                <a:solidFill>
                  <a:schemeClr val="accent1"/>
                </a:solidFill>
              </a:rPr>
              <a:t>export PATH="$PATH:/Users/[Username]/[PATH_OF_FLUTTER_GIT_DIRECTORY]/bin” 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sz="1800">
                <a:solidFill>
                  <a:schemeClr val="accent1"/>
                </a:solidFill>
              </a:rPr>
              <a:t>儲存離開: ctrl-S &gt; 關閉</a:t>
            </a:r>
            <a:r>
              <a:rPr lang="zh-TW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輸入: source ~/.zshrc </a:t>
            </a:r>
            <a:endParaRPr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>
                <a:solidFill>
                  <a:schemeClr val="accent1"/>
                </a:solidFill>
              </a:rPr>
              <a:t>echo $PATH 應該會看到剛剛新增的 Flutter 路徑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